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434" r:id="rId3"/>
    <p:sldId id="435" r:id="rId4"/>
    <p:sldId id="436" r:id="rId5"/>
    <p:sldId id="437" r:id="rId6"/>
    <p:sldId id="438" r:id="rId7"/>
    <p:sldId id="439" r:id="rId8"/>
    <p:sldId id="440" r:id="rId9"/>
    <p:sldId id="441" r:id="rId10"/>
    <p:sldId id="453" r:id="rId11"/>
    <p:sldId id="442" r:id="rId12"/>
    <p:sldId id="443" r:id="rId13"/>
    <p:sldId id="444" r:id="rId14"/>
    <p:sldId id="445" r:id="rId15"/>
    <p:sldId id="446" r:id="rId16"/>
    <p:sldId id="447" r:id="rId17"/>
    <p:sldId id="448" r:id="rId18"/>
    <p:sldId id="449" r:id="rId19"/>
    <p:sldId id="450" r:id="rId20"/>
    <p:sldId id="451" r:id="rId21"/>
    <p:sldId id="452" r:id="rId22"/>
    <p:sldId id="25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 autoAdjust="0"/>
    <p:restoredTop sz="77551"/>
  </p:normalViewPr>
  <p:slideViewPr>
    <p:cSldViewPr>
      <p:cViewPr varScale="1">
        <p:scale>
          <a:sx n="128" d="100"/>
          <a:sy n="128" d="100"/>
        </p:scale>
        <p:origin x="184" y="6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jpe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0E0DB-E81D-7C41-8DEB-979E499DB144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353BC0-57FA-2A49-8AE7-55F575BF1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9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27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46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ncol</a:t>
            </a:r>
            <a:r>
              <a:rPr lang="en-US" dirty="0"/>
              <a:t> = 1; default is to put them sided by side in rows.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43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Ruxton’s 2006 paper on Welch’s t-test</a:t>
            </a:r>
          </a:p>
          <a:p>
            <a:r>
              <a:rPr lang="en-US" dirty="0"/>
              <a:t>https://</a:t>
            </a:r>
            <a:r>
              <a:rPr lang="en-US" dirty="0" err="1"/>
              <a:t>academic.oup.com</a:t>
            </a:r>
            <a:r>
              <a:rPr lang="en-US" dirty="0"/>
              <a:t>/</a:t>
            </a:r>
            <a:r>
              <a:rPr lang="en-US" dirty="0" err="1"/>
              <a:t>beheco</a:t>
            </a:r>
            <a:r>
              <a:rPr lang="en-US" dirty="0"/>
              <a:t>/article/17/4/688/215960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1730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9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8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Biostatistical</a:t>
            </a:r>
            <a:r>
              <a:rPr lang="en-US" dirty="0">
                <a:latin typeface="+mn-lt"/>
              </a:rPr>
              <a:t> Analysis. 4</a:t>
            </a:r>
            <a:r>
              <a:rPr lang="en-US" baseline="30000" dirty="0">
                <a:latin typeface="+mn-lt"/>
              </a:rPr>
              <a:t>th</a:t>
            </a:r>
            <a:r>
              <a:rPr lang="en-US" dirty="0">
                <a:latin typeface="+mn-lt"/>
              </a:rPr>
              <a:t> ed. P. 123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Notice that this example assumes unequal variances, which is typically the preferred method. </a:t>
            </a:r>
            <a:r>
              <a:rPr lang="en-US" dirty="0" err="1">
                <a:latin typeface="+mn-lt"/>
              </a:rPr>
              <a:t>Zar</a:t>
            </a:r>
            <a:r>
              <a:rPr lang="en-US" dirty="0">
                <a:latin typeface="+mn-lt"/>
              </a:rPr>
              <a:t> worked it using equal variances, so numbers are slightly different (but inference is the same).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69FB5C-72B6-9E49-8165-884E1D4CBC6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83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1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these are statistical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178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97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these are the default plotting colors in R 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morph_colour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a bar alters the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bar, not the fill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colour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10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50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R Help: https://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stat.ethz.ch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/R-manual/R-patched/library/base/html/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Quotes.html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avoid confusion for those who are accustomed to programming in the C family of languages (C, C++, Java), where there is a difference in the meaning of single quotes and double quotes. A C programmer reads 'a' as a single character and "a" as a character string consisting of the letter 'a' followed by a null character to terminate the string. </a:t>
            </a: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R there is no character data type, there are only character strings. 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consistency with other languages it helps if character strings are delimited by double quotes.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single quote version in R is for convenience.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(Since) On most keyboards you don't need to use the shift key to type a single quote but you do need the shift for a double quote.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1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2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the way, if you are wondering what that ‘Yates’ continuity correction’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all about, it refers to a little adjustment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that makes it a bit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reliable when the counts are small. For those of you who are familiar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mechanics of the </a:t>
            </a:r>
            <a:r>
              <a:rPr lang="el-G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χ</a:t>
            </a:r>
            <a:r>
              <a:rPr lang="el-G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 (row sums, column sums, observed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expected values), you will be pleased to know that all of these are accessible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you, simply by assigning the values returned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chisq.test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to a name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then looking at these: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353BC0-57FA-2A49-8AE7-55F575BF1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47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6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8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5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666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9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27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97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6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3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28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5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62873-51CE-49DA-B98E-BAD067B56C8D}" type="datetimeFigureOut">
              <a:rPr lang="en-US" smtClean="0"/>
              <a:t>10/28/20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D8EA9-8080-4EFF-AEE8-9468A88FC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17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beheco/article/17/4/688/21596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4all.org/the-book/datase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Lecture 5</a:t>
            </a:r>
            <a:br>
              <a:rPr lang="en-US" dirty="0"/>
            </a:br>
            <a:r>
              <a:rPr lang="en-US" dirty="0"/>
              <a:t>Introducing Statistics</a:t>
            </a:r>
            <a:endParaRPr lang="en-US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3D8515-2197-104D-8101-26DBAFE31C83}"/>
              </a:ext>
            </a:extLst>
          </p:cNvPr>
          <p:cNvSpPr txBox="1"/>
          <p:nvPr/>
        </p:nvSpPr>
        <p:spPr>
          <a:xfrm>
            <a:off x="2813537" y="4114800"/>
            <a:ext cx="3516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Beckerman et al. p. 93-108</a:t>
            </a:r>
          </a:p>
        </p:txBody>
      </p:sp>
    </p:spTree>
    <p:extLst>
      <p:ext uri="{BB962C8B-B14F-4D97-AF65-F5344CB8AC3E}">
        <p14:creationId xmlns:p14="http://schemas.microsoft.com/office/powerpoint/2010/main" val="29384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(x = Habitat, y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'identity',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'dodge')</a:t>
            </a:r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D61F13-9D2B-E94F-91DD-E7EBC71BA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667000"/>
            <a:ext cx="3790507" cy="379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51054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C00000"/>
                </a:solidFill>
              </a:rPr>
              <a:t>ggplot</a:t>
            </a:r>
            <a:r>
              <a:rPr lang="en-US" dirty="0"/>
              <a:t>() syntax has some new </a:t>
            </a:r>
          </a:p>
          <a:p>
            <a:pPr marL="0" indent="0">
              <a:buNone/>
            </a:pPr>
            <a:r>
              <a:rPr lang="en-US" dirty="0"/>
              <a:t>things to which to pay attention.</a:t>
            </a:r>
          </a:p>
          <a:p>
            <a:r>
              <a:rPr lang="en-US" dirty="0"/>
              <a:t>First, we see a new part of the aesthetic,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fill</a:t>
            </a:r>
            <a:r>
              <a:rPr lang="en-US" dirty="0"/>
              <a:t> = </a:t>
            </a:r>
            <a:r>
              <a:rPr lang="en-US" dirty="0" err="1"/>
              <a:t>morph_color</a:t>
            </a:r>
            <a:r>
              <a:rPr lang="en-US" dirty="0"/>
              <a:t>   This is used when the ‘geometry’ is something like a bar, and can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filled</a:t>
            </a:r>
            <a:r>
              <a:rPr lang="en-US" dirty="0"/>
              <a:t>. Don’t confuse with: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00B050"/>
                </a:solidFill>
              </a:rPr>
              <a:t>color</a:t>
            </a:r>
            <a:r>
              <a:rPr lang="en-US" sz="2800" dirty="0"/>
              <a:t> = </a:t>
            </a:r>
            <a:r>
              <a:rPr lang="en-US" sz="2800" dirty="0" err="1"/>
              <a:t>morph_color</a:t>
            </a:r>
            <a:r>
              <a:rPr lang="en-US" sz="2800" dirty="0"/>
              <a:t> with a bar alters the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outline</a:t>
            </a:r>
            <a:r>
              <a:rPr lang="en-US" sz="2800" dirty="0"/>
              <a:t> of the bar, not the fill color.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25951-4149-7B42-93D9-46DE4387C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813" y="85947"/>
            <a:ext cx="2723707" cy="2723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00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04E7-223B-7449-B0D9-D3AFC6B3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4114800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Bar Chart Aesthetics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55A8F-49F2-544A-BE1A-A22B76235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562600"/>
          </a:xfrm>
        </p:spPr>
        <p:txBody>
          <a:bodyPr/>
          <a:lstStyle/>
          <a:p>
            <a:r>
              <a:rPr lang="en-US" dirty="0"/>
              <a:t>Second, </a:t>
            </a:r>
            <a:r>
              <a:rPr lang="en-US" dirty="0" err="1">
                <a:solidFill>
                  <a:srgbClr val="C00000"/>
                </a:solidFill>
              </a:rPr>
              <a:t>geom_bar</a:t>
            </a:r>
            <a:r>
              <a:rPr lang="en-US" dirty="0"/>
              <a:t>()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has some arguments that are not necessarily intuitive.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stat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identity</a:t>
            </a:r>
            <a:r>
              <a:rPr lang="en-US" dirty="0"/>
              <a:t>’ tells </a:t>
            </a:r>
            <a:r>
              <a:rPr lang="en-US" dirty="0" err="1"/>
              <a:t>ggplot</a:t>
            </a:r>
            <a:r>
              <a:rPr lang="en-US" dirty="0"/>
              <a:t> not to calculate anything from the data.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position</a:t>
            </a:r>
            <a:r>
              <a:rPr lang="en-US" dirty="0"/>
              <a:t> = ‘</a:t>
            </a:r>
            <a:r>
              <a:rPr lang="en-US" dirty="0">
                <a:solidFill>
                  <a:srgbClr val="0432FF"/>
                </a:solidFill>
              </a:rPr>
              <a:t>dodge</a:t>
            </a:r>
            <a:r>
              <a:rPr lang="en-US" dirty="0"/>
              <a:t>’ is a request to put the two bars in each Habitat group (e.g. black and red counts) next to each other.</a:t>
            </a:r>
          </a:p>
          <a:p>
            <a:r>
              <a:rPr lang="en-US" dirty="0"/>
              <a:t>If you don’t use the position = ‘dodge’</a:t>
            </a:r>
          </a:p>
          <a:p>
            <a:pPr marL="0" indent="0">
              <a:buNone/>
            </a:pPr>
            <a:r>
              <a:rPr lang="en-US" dirty="0"/>
              <a:t>option you’ll end up with a stacked</a:t>
            </a:r>
          </a:p>
          <a:p>
            <a:pPr marL="0" indent="0">
              <a:buNone/>
            </a:pPr>
            <a:r>
              <a:rPr lang="en-US" dirty="0" err="1"/>
              <a:t>barplot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CAF35-879C-224B-851B-497DFE959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4274" y="3687762"/>
            <a:ext cx="2759726" cy="275972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B01B780-F23C-4240-AD21-4E616F22F9F7}"/>
              </a:ext>
            </a:extLst>
          </p:cNvPr>
          <p:cNvCxnSpPr/>
          <p:nvPr/>
        </p:nvCxnSpPr>
        <p:spPr>
          <a:xfrm>
            <a:off x="2362200" y="5440362"/>
            <a:ext cx="1752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533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62D70-AA88-7143-9B21-2E7E6A98C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944562"/>
          </a:xfrm>
        </p:spPr>
        <p:txBody>
          <a:bodyPr/>
          <a:lstStyle/>
          <a:p>
            <a:r>
              <a:rPr lang="en-US" dirty="0"/>
              <a:t>Make the Colors Less Sucky…..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D462A-DE3E-094C-AB9C-1D2666B04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20762"/>
            <a:ext cx="8458200" cy="57610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use 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; it takes an argument called values that is a set of colors to use:</a:t>
            </a: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(totals,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Habitat, </a:t>
            </a:r>
            <a:r>
              <a:rPr lang="en-US" sz="2400" dirty="0">
                <a:solidFill>
                  <a:srgbClr val="00B050"/>
                </a:solidFill>
              </a:rPr>
              <a:t>y</a:t>
            </a:r>
            <a:r>
              <a:rPr lang="en-US" sz="2400" dirty="0"/>
              <a:t> = </a:t>
            </a:r>
            <a:r>
              <a:rPr lang="en-US" sz="2400" dirty="0" err="1"/>
              <a:t>total.number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fill</a:t>
            </a:r>
            <a:r>
              <a:rPr lang="en-US" sz="2400" dirty="0"/>
              <a:t> = </a:t>
            </a:r>
            <a:r>
              <a:rPr lang="en-US" sz="2400" dirty="0" err="1"/>
              <a:t>morph_colour</a:t>
            </a:r>
            <a:r>
              <a:rPr lang="en-US" sz="2400" dirty="0"/>
              <a:t>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geom_bar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stat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'identity'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00B050"/>
                </a:solidFill>
              </a:rPr>
              <a:t>position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'dodge'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scale_fill_manual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values</a:t>
            </a:r>
            <a:r>
              <a:rPr lang="en-US" sz="2400" dirty="0"/>
              <a:t> = c(</a:t>
            </a:r>
            <a:r>
              <a:rPr lang="en-US" sz="2400" dirty="0">
                <a:solidFill>
                  <a:srgbClr val="00B050"/>
                </a:solidFill>
              </a:rPr>
              <a:t>black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0432FF"/>
                </a:solidFill>
              </a:rPr>
              <a:t>"black"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432FF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red</a:t>
            </a:r>
            <a:r>
              <a:rPr lang="en-US" sz="2400" dirty="0"/>
              <a:t> = 	</a:t>
            </a:r>
            <a:r>
              <a:rPr lang="en-US" sz="2400" dirty="0">
                <a:solidFill>
                  <a:srgbClr val="0432FF"/>
                </a:solidFill>
              </a:rPr>
              <a:t>"red"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Single and double quotes delimit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Character constants. They can be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used interchangeably in R, but double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quotes are preferred (and character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constants are printed using double quotes).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17F6F8-1D6D-AA41-B648-88D799623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8100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853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A8A2-F114-B647-BD70-382D80E4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Making 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Test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FB56-FB10-7940-90F0-F017BC091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/>
          </a:bodyPr>
          <a:lstStyle/>
          <a:p>
            <a:r>
              <a:rPr lang="en-US" sz="2400" dirty="0"/>
              <a:t>Do we think the null hypothesis—no association between color morphs and habitat, the same relative abundance of black and red morphs in each habitat—is true or not.</a:t>
            </a:r>
          </a:p>
          <a:p>
            <a:endParaRPr lang="en-US" sz="2400" dirty="0"/>
          </a:p>
          <a:p>
            <a:r>
              <a:rPr lang="en-US" sz="2400" dirty="0"/>
              <a:t>Use the function </a:t>
            </a: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(). But, to make this function do a two-way contingency test, we must give it a matrix of the total counts. Although they can look superficially similar, a matrix is different from a data frame.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endParaRPr lang="en-US" sz="2400" dirty="0">
              <a:solidFill>
                <a:srgbClr val="0432FF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/>
              <a:t>We introduce one trick here that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transforms this data frame into the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matrix we need for the </a:t>
            </a:r>
            <a:r>
              <a:rPr lang="el-GR" sz="2400" dirty="0"/>
              <a:t>χ</a:t>
            </a:r>
            <a:r>
              <a:rPr lang="el-GR" sz="2400" baseline="30000" dirty="0"/>
              <a:t>2</a:t>
            </a:r>
            <a:r>
              <a:rPr lang="el-GR" sz="2400" dirty="0"/>
              <a:t> </a:t>
            </a:r>
            <a:r>
              <a:rPr lang="en-US" sz="2400" dirty="0"/>
              <a:t>test: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dirty="0"/>
              <a:t>the function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().</a:t>
            </a:r>
          </a:p>
          <a:p>
            <a:endParaRPr lang="en-US" sz="2400" dirty="0">
              <a:solidFill>
                <a:srgbClr val="0432FF"/>
              </a:solidFill>
            </a:endParaRP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15DD7F-BDD2-CA45-9BCE-CE02A8C5E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322" y="3733800"/>
            <a:ext cx="2971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992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8E0B7-982A-9940-99F3-70E1719EC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lady.mat</a:t>
            </a:r>
            <a:r>
              <a:rPr lang="en-US" sz="2400" dirty="0"/>
              <a:t> &lt;- </a:t>
            </a:r>
            <a:r>
              <a:rPr lang="en-US" sz="2400" dirty="0" err="1">
                <a:solidFill>
                  <a:srgbClr val="C00000"/>
                </a:solidFill>
              </a:rPr>
              <a:t>xtabs</a:t>
            </a:r>
            <a:r>
              <a:rPr lang="en-US" sz="2400" dirty="0"/>
              <a:t>(number ~ Habitat + </a:t>
            </a:r>
            <a:r>
              <a:rPr lang="en-US" sz="2400" dirty="0" err="1"/>
              <a:t>morph_colour</a:t>
            </a:r>
            <a:r>
              <a:rPr lang="en-US" sz="2400" dirty="0"/>
              <a:t>,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00B050"/>
                </a:solidFill>
              </a:rPr>
              <a:t>data</a:t>
            </a:r>
            <a:r>
              <a:rPr lang="en-US" sz="2400" dirty="0"/>
              <a:t> = lady)</a:t>
            </a:r>
          </a:p>
          <a:p>
            <a:pPr marL="0" indent="0">
              <a:buNone/>
            </a:pPr>
            <a:r>
              <a:rPr lang="en-US" sz="2400" dirty="0"/>
              <a:t>#The formula reads, ‘</a:t>
            </a:r>
            <a:r>
              <a:rPr lang="en-US" sz="2400" i="1" dirty="0"/>
              <a:t>Please cross-tabulate the number column of counts in the totals data frame by the Habitat and </a:t>
            </a:r>
            <a:r>
              <a:rPr lang="en-US" sz="2400" i="1" dirty="0" err="1"/>
              <a:t>morph_colour</a:t>
            </a:r>
            <a:r>
              <a:rPr lang="en-US" sz="2400" i="1" dirty="0"/>
              <a:t> variables</a:t>
            </a:r>
            <a:r>
              <a:rPr lang="en-US" sz="2400" dirty="0"/>
              <a:t>.’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		</a:t>
            </a:r>
            <a:r>
              <a:rPr lang="en-US" sz="2400" dirty="0" err="1"/>
              <a:t>morph_colour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Habitat 	black 	red</a:t>
            </a:r>
          </a:p>
          <a:p>
            <a:pPr marL="0" indent="0">
              <a:buNone/>
            </a:pPr>
            <a:r>
              <a:rPr lang="en-US" sz="2400" dirty="0"/>
              <a:t>## Industrial 	115 	85</a:t>
            </a:r>
          </a:p>
          <a:p>
            <a:pPr marL="0" indent="0">
              <a:buNone/>
            </a:pPr>
            <a:r>
              <a:rPr lang="en-US" sz="2400" dirty="0"/>
              <a:t>## Rural 	30 	70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589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B02C0-800E-6540-809F-3178A23D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3246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chisq.test</a:t>
            </a:r>
            <a:r>
              <a:rPr lang="en-US" sz="2400" dirty="0"/>
              <a:t>(</a:t>
            </a:r>
            <a:r>
              <a:rPr lang="en-US" sz="2400" dirty="0" err="1"/>
              <a:t>lady.mat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Pearson's Chi-squared test with Yates' continuity</a:t>
            </a:r>
          </a:p>
          <a:p>
            <a:pPr marL="0" indent="0">
              <a:buNone/>
            </a:pPr>
            <a:r>
              <a:rPr lang="en-US" sz="2400" dirty="0"/>
              <a:t>## correction</a:t>
            </a:r>
          </a:p>
          <a:p>
            <a:pPr marL="0" indent="0">
              <a:buNone/>
            </a:pPr>
            <a:r>
              <a:rPr lang="en-US" sz="2400" dirty="0"/>
              <a:t>##</a:t>
            </a:r>
          </a:p>
          <a:p>
            <a:pPr marL="0" indent="0">
              <a:buNone/>
            </a:pPr>
            <a:r>
              <a:rPr lang="en-US" sz="2400" dirty="0"/>
              <a:t>## data: </a:t>
            </a:r>
            <a:r>
              <a:rPr lang="en-US" sz="2400" dirty="0" err="1"/>
              <a:t>lady.mat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## X-squared = 19.103, </a:t>
            </a:r>
            <a:r>
              <a:rPr lang="en-US" sz="2400" dirty="0" err="1"/>
              <a:t>df</a:t>
            </a:r>
            <a:r>
              <a:rPr lang="en-US" sz="2400" dirty="0"/>
              <a:t> = 1, p-value = 1.239e-05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u="sng" dirty="0"/>
              <a:t>What might we report in a manuscript</a:t>
            </a:r>
            <a:r>
              <a:rPr lang="en-US" dirty="0"/>
              <a:t>?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7030A0"/>
                </a:solidFill>
              </a:rPr>
              <a:t>“We tested the hypothesis that there is an association between color morphs of ladybirds and industrial and rural habitats. Ladybird color morphs are not equally distributed in the two habitats (</a:t>
            </a:r>
            <a:r>
              <a:rPr lang="el-GR" sz="2600" dirty="0">
                <a:solidFill>
                  <a:srgbClr val="7030A0"/>
                </a:solidFill>
              </a:rPr>
              <a:t>χ</a:t>
            </a:r>
            <a:r>
              <a:rPr lang="el-GR" sz="2600" baseline="30000" dirty="0">
                <a:solidFill>
                  <a:srgbClr val="7030A0"/>
                </a:solidFill>
              </a:rPr>
              <a:t>2</a:t>
            </a:r>
            <a:r>
              <a:rPr lang="el-GR" sz="2600" dirty="0">
                <a:solidFill>
                  <a:srgbClr val="7030A0"/>
                </a:solidFill>
              </a:rPr>
              <a:t> = 19.1, </a:t>
            </a:r>
            <a:r>
              <a:rPr lang="en-US" sz="2600" dirty="0" err="1">
                <a:solidFill>
                  <a:srgbClr val="7030A0"/>
                </a:solidFill>
              </a:rPr>
              <a:t>df</a:t>
            </a:r>
            <a:r>
              <a:rPr lang="en-US" sz="2600" dirty="0">
                <a:solidFill>
                  <a:srgbClr val="7030A0"/>
                </a:solidFill>
              </a:rPr>
              <a:t> = 1, p &lt; 0.001), with black morphs being more frequent in industrial habitats and red morphs more frequent in rural habitats (Figure 5.1).”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74DDE4-8E2C-B849-82CD-4BE4C13B6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101" y="1143001"/>
            <a:ext cx="2247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038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2C83-22CF-3042-9EF2-CC2AB46ED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44562"/>
          </a:xfrm>
        </p:spPr>
        <p:txBody>
          <a:bodyPr/>
          <a:lstStyle/>
          <a:p>
            <a:r>
              <a:rPr lang="en-US" dirty="0"/>
              <a:t>Two-sample </a:t>
            </a:r>
            <a:r>
              <a:rPr lang="en-US" i="1" dirty="0"/>
              <a:t>t</a:t>
            </a:r>
            <a:r>
              <a:rPr lang="en-US" dirty="0"/>
              <a:t>-test (Student’s </a:t>
            </a:r>
            <a:r>
              <a:rPr lang="en-US" i="1" dirty="0"/>
              <a:t>t</a:t>
            </a:r>
            <a:r>
              <a:rPr lang="en-US" dirty="0"/>
              <a:t>-test)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84DCD-5B33-D141-8C2D-E0C5F4BAF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44562"/>
            <a:ext cx="8229600" cy="5608638"/>
          </a:xfrm>
        </p:spPr>
        <p:txBody>
          <a:bodyPr>
            <a:normAutofit/>
          </a:bodyPr>
          <a:lstStyle/>
          <a:p>
            <a:r>
              <a:rPr lang="en-US" sz="2400" dirty="0"/>
              <a:t>The two-sample </a:t>
            </a:r>
            <a:r>
              <a:rPr lang="en-US" sz="2400" b="1" dirty="0"/>
              <a:t>t</a:t>
            </a:r>
            <a:r>
              <a:rPr lang="en-US" sz="2400" dirty="0"/>
              <a:t>-test is a comparison of the </a:t>
            </a:r>
            <a:r>
              <a:rPr lang="en-US" sz="2400" u="sng" dirty="0"/>
              <a:t>means</a:t>
            </a:r>
            <a:r>
              <a:rPr lang="en-US" sz="2400" dirty="0"/>
              <a:t> of </a:t>
            </a:r>
            <a:r>
              <a:rPr lang="en-US" sz="2400" u="sng" dirty="0"/>
              <a:t>two groups</a:t>
            </a:r>
            <a:r>
              <a:rPr lang="en-US" sz="2400" dirty="0"/>
              <a:t> of numeric values.</a:t>
            </a:r>
          </a:p>
          <a:p>
            <a:r>
              <a:rPr lang="en-US" sz="2400" dirty="0"/>
              <a:t>Appropriate for small sample sizes (&lt;~30 samples)</a:t>
            </a:r>
          </a:p>
          <a:p>
            <a:r>
              <a:rPr lang="en-US" sz="2400" dirty="0"/>
              <a:t>Student’s </a:t>
            </a:r>
            <a:r>
              <a:rPr lang="en-US" sz="2400" i="1" dirty="0"/>
              <a:t>t</a:t>
            </a:r>
            <a:r>
              <a:rPr lang="en-US" sz="2400" dirty="0"/>
              <a:t>-test assumes that the data in each group are </a:t>
            </a:r>
            <a:r>
              <a:rPr lang="en-US" sz="2400" u="sng" dirty="0"/>
              <a:t>normally distributed </a:t>
            </a:r>
            <a:r>
              <a:rPr lang="en-US" sz="2400" dirty="0"/>
              <a:t>and that their </a:t>
            </a:r>
            <a:r>
              <a:rPr lang="en-US" sz="2400" u="sng" dirty="0"/>
              <a:t>variances are equal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Example: We are interested in whether there is a difference in the average ozone concentration between gardens in the east and the west (note, </a:t>
            </a:r>
            <a:r>
              <a:rPr lang="en-US" sz="2400" u="sng" dirty="0"/>
              <a:t>two levels </a:t>
            </a:r>
            <a:r>
              <a:rPr lang="en-US" sz="2400" dirty="0"/>
              <a:t>of a categorical </a:t>
            </a:r>
            <a:r>
              <a:rPr lang="en-US" sz="2400" u="sng" dirty="0"/>
              <a:t>factor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ozone &lt;- </a:t>
            </a:r>
            <a:r>
              <a:rPr lang="en-US" sz="2400" dirty="0" err="1">
                <a:solidFill>
                  <a:srgbClr val="C00000"/>
                </a:solidFill>
              </a:rPr>
              <a:t>read.csv</a:t>
            </a:r>
            <a:r>
              <a:rPr lang="en-US" sz="2400" dirty="0"/>
              <a:t>("</a:t>
            </a:r>
            <a:r>
              <a:rPr lang="en-US" sz="2400" dirty="0" err="1"/>
              <a:t>ozone.csv</a:t>
            </a:r>
            <a:r>
              <a:rPr lang="en-US" sz="2400" dirty="0"/>
              <a:t>")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glimpse</a:t>
            </a:r>
            <a:r>
              <a:rPr lang="en-US" sz="2400" dirty="0"/>
              <a:t>(ozone)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1B9983-D13C-4545-9C3D-9743E25A725F}"/>
              </a:ext>
            </a:extLst>
          </p:cNvPr>
          <p:cNvSpPr txBox="1"/>
          <p:nvPr/>
        </p:nvSpPr>
        <p:spPr>
          <a:xfrm>
            <a:off x="4343400" y="5029200"/>
            <a:ext cx="476560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Observations: 20</a:t>
            </a:r>
          </a:p>
          <a:p>
            <a:r>
              <a:rPr lang="en-US" sz="1600" dirty="0"/>
              <a:t>Variables: 3</a:t>
            </a:r>
          </a:p>
          <a:p>
            <a:r>
              <a:rPr lang="en-US" sz="1600" dirty="0"/>
              <a:t>$ Ozone           	</a:t>
            </a:r>
            <a:r>
              <a:rPr lang="en-US" sz="1600" i="1" dirty="0"/>
              <a:t>&lt;</a:t>
            </a:r>
            <a:r>
              <a:rPr lang="en-US" sz="1600" i="1" dirty="0" err="1"/>
              <a:t>dbl</a:t>
            </a:r>
            <a:r>
              <a:rPr lang="en-US" sz="1600" i="1" dirty="0"/>
              <a:t>&gt; </a:t>
            </a:r>
            <a:r>
              <a:rPr lang="en-US" sz="1600" dirty="0"/>
              <a:t>61.7, 64.0, 72.4, 56.8,....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Garden.location</a:t>
            </a:r>
            <a:r>
              <a:rPr lang="en-US" sz="1600" dirty="0"/>
              <a:t>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West, West, West, West....</a:t>
            </a:r>
          </a:p>
          <a:p>
            <a:r>
              <a:rPr lang="en-US" sz="1600" dirty="0"/>
              <a:t>$ </a:t>
            </a:r>
            <a:r>
              <a:rPr lang="en-US" sz="1600" dirty="0" err="1"/>
              <a:t>Garden.ID</a:t>
            </a:r>
            <a:r>
              <a:rPr lang="en-US" sz="1600" dirty="0"/>
              <a:t>       	</a:t>
            </a:r>
            <a:r>
              <a:rPr lang="en-US" sz="1600" i="1" dirty="0"/>
              <a:t>&lt;</a:t>
            </a:r>
            <a:r>
              <a:rPr lang="en-US" sz="1600" i="1" dirty="0" err="1"/>
              <a:t>fctr</a:t>
            </a:r>
            <a:r>
              <a:rPr lang="en-US" sz="1600" i="1" dirty="0"/>
              <a:t>&gt; </a:t>
            </a:r>
            <a:r>
              <a:rPr lang="en-US" sz="1600" dirty="0"/>
              <a:t>G1, G2, G3, G4, G5, G6,….</a:t>
            </a:r>
          </a:p>
        </p:txBody>
      </p:sp>
    </p:spTree>
    <p:extLst>
      <p:ext uri="{BB962C8B-B14F-4D97-AF65-F5344CB8AC3E}">
        <p14:creationId xmlns:p14="http://schemas.microsoft.com/office/powerpoint/2010/main" val="4246294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749D-C0B3-A548-ACD3-722CE6C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6172200"/>
          </a:xfrm>
        </p:spPr>
        <p:txBody>
          <a:bodyPr/>
          <a:lstStyle/>
          <a:p>
            <a:r>
              <a:rPr lang="en-US" dirty="0"/>
              <a:t>As always in analyses, first plot the data</a:t>
            </a: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rgbClr val="C00000"/>
                </a:solidFill>
              </a:rPr>
              <a:t>ggplot</a:t>
            </a:r>
            <a:r>
              <a:rPr lang="en-US" sz="2400" dirty="0"/>
              <a:t>(ozone, </a:t>
            </a:r>
            <a:r>
              <a:rPr lang="en-US" sz="2400" dirty="0" err="1">
                <a:solidFill>
                  <a:srgbClr val="C00000"/>
                </a:solidFill>
              </a:rPr>
              <a:t>aes</a:t>
            </a:r>
            <a:r>
              <a:rPr lang="en-US" sz="2400" dirty="0"/>
              <a:t>(</a:t>
            </a:r>
            <a:r>
              <a:rPr lang="en-US" sz="2400" dirty="0">
                <a:solidFill>
                  <a:srgbClr val="00B050"/>
                </a:solidFill>
              </a:rPr>
              <a:t>x</a:t>
            </a:r>
            <a:r>
              <a:rPr lang="en-US" sz="2400" dirty="0"/>
              <a:t> = Ozone))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geom_histogram</a:t>
            </a:r>
            <a:r>
              <a:rPr lang="en-US" sz="2400" dirty="0"/>
              <a:t>(</a:t>
            </a:r>
            <a:r>
              <a:rPr lang="en-US" sz="2400" dirty="0" err="1">
                <a:solidFill>
                  <a:srgbClr val="00B050"/>
                </a:solidFill>
              </a:rPr>
              <a:t>binwidth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10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facet_wrap</a:t>
            </a:r>
            <a:r>
              <a:rPr lang="en-US" sz="2400" dirty="0"/>
              <a:t>(~ </a:t>
            </a:r>
            <a:r>
              <a:rPr lang="en-US" sz="2400" dirty="0" err="1"/>
              <a:t>Garden.location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B050"/>
                </a:solidFill>
              </a:rPr>
              <a:t>ncol</a:t>
            </a:r>
            <a:r>
              <a:rPr lang="en-US" sz="2400" dirty="0"/>
              <a:t> = </a:t>
            </a:r>
            <a:r>
              <a:rPr lang="en-US" sz="2400" dirty="0">
                <a:solidFill>
                  <a:srgbClr val="7030A0"/>
                </a:solidFill>
              </a:rPr>
              <a:t>1</a:t>
            </a:r>
            <a:r>
              <a:rPr lang="en-US" sz="2400" dirty="0"/>
              <a:t>) +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C00000"/>
                </a:solidFill>
              </a:rPr>
              <a:t>theme_bw</a:t>
            </a:r>
            <a:r>
              <a:rPr lang="en-US" sz="2400" dirty="0"/>
              <a:t>()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Based on the plots, we’ll assume normality </a:t>
            </a:r>
          </a:p>
          <a:p>
            <a:pPr marL="0" indent="0">
              <a:buNone/>
            </a:pPr>
            <a:r>
              <a:rPr lang="en-US" sz="2400" dirty="0"/>
              <a:t>and equal variance assumptions are met (for now).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Second reason to plot data vertically, is to gage approximate position of </a:t>
            </a:r>
            <a:r>
              <a:rPr lang="en-US" sz="2400" u="sng" dirty="0"/>
              <a:t>means</a:t>
            </a:r>
            <a:r>
              <a:rPr lang="en-US" sz="2400" dirty="0"/>
              <a:t> (we are testing for difference in means)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F1C8D8-D039-6F4C-BAB7-36355F48BB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685800"/>
            <a:ext cx="2514600" cy="335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3A0EB4-437B-B946-A2E5-88AB7C183A3D}"/>
              </a:ext>
            </a:extLst>
          </p:cNvPr>
          <p:cNvSpPr/>
          <p:nvPr/>
        </p:nvSpPr>
        <p:spPr>
          <a:xfrm>
            <a:off x="3894571" y="5715000"/>
            <a:ext cx="1354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/>
              <a:t>o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</a:t>
            </a:r>
            <a:r>
              <a:rPr lang="en-US" sz="2000" dirty="0"/>
              <a:t> =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  <a:p>
            <a:r>
              <a:rPr lang="en-US" sz="2000" dirty="0"/>
              <a:t>H</a:t>
            </a:r>
            <a:r>
              <a:rPr lang="en-US" sz="2000" baseline="-25000" dirty="0"/>
              <a:t>a</a:t>
            </a:r>
            <a:r>
              <a:rPr lang="en-US" sz="2000" dirty="0"/>
              <a:t>: </a:t>
            </a:r>
            <a:r>
              <a:rPr lang="en-US" sz="2000" i="1" dirty="0"/>
              <a:t>μ</a:t>
            </a:r>
            <a:r>
              <a:rPr lang="en-US" sz="2000" baseline="-25000" dirty="0"/>
              <a:t>1 </a:t>
            </a:r>
            <a:r>
              <a:rPr lang="en-US" sz="2000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sz="2000" dirty="0"/>
              <a:t> </a:t>
            </a:r>
            <a:r>
              <a:rPr lang="en-US" sz="2000" i="1" dirty="0"/>
              <a:t>μ</a:t>
            </a:r>
            <a:r>
              <a:rPr lang="en-US" sz="2000" baseline="-25000" dirty="0"/>
              <a:t>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1216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2B25B-91C9-284B-831E-E7AD0EC9C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228600"/>
            <a:ext cx="8534400" cy="6324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Do a </a:t>
            </a:r>
            <a:r>
              <a:rPr lang="en-US" dirty="0" err="1"/>
              <a:t>t.test</a:t>
            </a:r>
            <a:r>
              <a:rPr lang="en-US" dirty="0"/>
              <a:t> now....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rgbClr val="C00000"/>
                </a:solidFill>
              </a:rPr>
              <a:t>t.test</a:t>
            </a:r>
            <a:r>
              <a:rPr lang="en-US" dirty="0"/>
              <a:t>(Ozone ~ </a:t>
            </a:r>
            <a:r>
              <a:rPr lang="en-US" dirty="0" err="1"/>
              <a:t>Garden.location</a:t>
            </a:r>
            <a:r>
              <a:rPr lang="en-US" dirty="0"/>
              <a:t>, </a:t>
            </a:r>
            <a:r>
              <a:rPr lang="en-US" dirty="0">
                <a:solidFill>
                  <a:srgbClr val="00B050"/>
                </a:solidFill>
              </a:rPr>
              <a:t>data</a:t>
            </a:r>
            <a:r>
              <a:rPr lang="en-US" dirty="0"/>
              <a:t> = ozone)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## Welch Two Sample t-test	</a:t>
            </a:r>
            <a:r>
              <a:rPr lang="en-US" sz="2000" dirty="0">
                <a:solidFill>
                  <a:srgbClr val="7030A0"/>
                </a:solidFill>
              </a:rPr>
              <a:t>#</a:t>
            </a:r>
            <a:r>
              <a:rPr lang="en-US" sz="2000" dirty="0">
                <a:solidFill>
                  <a:srgbClr val="7030A0"/>
                </a:solidFill>
                <a:hlinkClick r:id="rId3"/>
              </a:rPr>
              <a:t>what happened to Student’s t-test</a:t>
            </a:r>
            <a:r>
              <a:rPr lang="en-US" sz="2000" dirty="0">
                <a:solidFill>
                  <a:srgbClr val="7030A0"/>
                </a:solidFill>
              </a:rPr>
              <a:t>?</a:t>
            </a:r>
          </a:p>
          <a:p>
            <a:pPr marL="0" indent="0">
              <a:buNone/>
            </a:pPr>
            <a:r>
              <a:rPr lang="en-US" sz="2000" dirty="0"/>
              <a:t>##</a:t>
            </a:r>
          </a:p>
          <a:p>
            <a:pPr marL="0" indent="0">
              <a:buNone/>
            </a:pPr>
            <a:r>
              <a:rPr lang="en-US" sz="2000" dirty="0"/>
              <a:t>## data: Ozone by </a:t>
            </a:r>
            <a:r>
              <a:rPr lang="en-US" sz="2000" dirty="0" err="1"/>
              <a:t>Garden.location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## t = 4.2363, </a:t>
            </a:r>
            <a:r>
              <a:rPr lang="en-US" sz="2000" dirty="0" err="1"/>
              <a:t>df</a:t>
            </a:r>
            <a:r>
              <a:rPr lang="en-US" sz="2000" dirty="0"/>
              <a:t> = 17.656, p-value = 0.0005159</a:t>
            </a:r>
          </a:p>
          <a:p>
            <a:pPr marL="0" indent="0">
              <a:buNone/>
            </a:pPr>
            <a:r>
              <a:rPr lang="en-US" sz="2000" dirty="0"/>
              <a:t>## alternative hypothesis: true difference in means is not equal to 0</a:t>
            </a:r>
          </a:p>
          <a:p>
            <a:pPr marL="0" indent="0">
              <a:buNone/>
            </a:pPr>
            <a:r>
              <a:rPr lang="en-US" sz="2000" dirty="0"/>
              <a:t>## 95 percent confidence interval: 	</a:t>
            </a:r>
            <a:r>
              <a:rPr lang="en-US" sz="2000" dirty="0">
                <a:solidFill>
                  <a:srgbClr val="7030A0"/>
                </a:solidFill>
              </a:rPr>
              <a:t>#interval of the </a:t>
            </a:r>
            <a:r>
              <a:rPr lang="en-US" sz="2000" i="1" dirty="0">
                <a:solidFill>
                  <a:srgbClr val="7030A0"/>
                </a:solidFill>
              </a:rPr>
              <a:t>difference</a:t>
            </a:r>
            <a:r>
              <a:rPr lang="en-US" sz="2000" dirty="0">
                <a:solidFill>
                  <a:srgbClr val="7030A0"/>
                </a:solidFill>
              </a:rPr>
              <a:t> in means</a:t>
            </a:r>
          </a:p>
          <a:p>
            <a:pPr marL="0" indent="0">
              <a:buNone/>
            </a:pPr>
            <a:r>
              <a:rPr lang="en-US" sz="2000" dirty="0"/>
              <a:t>## 8.094171 24.065829</a:t>
            </a:r>
          </a:p>
          <a:p>
            <a:pPr marL="0" indent="0">
              <a:buNone/>
            </a:pPr>
            <a:r>
              <a:rPr lang="en-US" sz="2000" dirty="0"/>
              <a:t>## sample estimates:</a:t>
            </a:r>
          </a:p>
          <a:p>
            <a:pPr marL="0" indent="0">
              <a:buNone/>
            </a:pPr>
            <a:r>
              <a:rPr lang="en-US" sz="2000" dirty="0"/>
              <a:t>## mean in group East mean in group West</a:t>
            </a:r>
          </a:p>
          <a:p>
            <a:pPr marL="0" indent="0">
              <a:buNone/>
            </a:pPr>
            <a:r>
              <a:rPr lang="en-US" sz="2000" dirty="0"/>
              <a:t>## 		77.34 		61.26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8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555F0B-B076-A544-8D87-CA05EFCD9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14400"/>
            <a:ext cx="8377247" cy="452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316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C713-DF1A-B64C-926E-008F671CB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17"/>
            <a:ext cx="8229600" cy="944562"/>
          </a:xfrm>
        </p:spPr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E5A3A-35E2-E843-8500-2E8BC9439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50978"/>
            <a:ext cx="8229600" cy="56022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Divide into 4 groups of 4-6 people</a:t>
            </a:r>
          </a:p>
          <a:p>
            <a:r>
              <a:rPr lang="en-US" dirty="0"/>
              <a:t>Analyze one of the assigned questions using the tools we have learned: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readr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tidyr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6">
                    <a:lumMod val="75000"/>
                  </a:schemeClr>
                </a:solidFill>
              </a:rPr>
              <a:t>dplyr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, ggplot2</a:t>
            </a:r>
          </a:p>
          <a:p>
            <a:pPr lvl="1"/>
            <a:r>
              <a:rPr lang="en-US" dirty="0"/>
              <a:t>Import and store data in useable format (hint: use </a:t>
            </a:r>
            <a:r>
              <a:rPr lang="en-US" dirty="0" err="1"/>
              <a:t>Rproject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Reformat the data as needed</a:t>
            </a:r>
          </a:p>
          <a:p>
            <a:pPr lvl="1"/>
            <a:r>
              <a:rPr lang="en-US" dirty="0"/>
              <a:t>‘Tidy’ the data as needed</a:t>
            </a:r>
          </a:p>
          <a:p>
            <a:pPr lvl="1"/>
            <a:r>
              <a:rPr lang="en-US" dirty="0"/>
              <a:t>Make </a:t>
            </a:r>
            <a:r>
              <a:rPr lang="en-US" dirty="0">
                <a:solidFill>
                  <a:srgbClr val="0432FF"/>
                </a:solidFill>
              </a:rPr>
              <a:t>two</a:t>
            </a:r>
            <a:r>
              <a:rPr lang="en-US" dirty="0"/>
              <a:t> different graphical depictions of the answer</a:t>
            </a:r>
          </a:p>
          <a:p>
            <a:pPr lvl="1"/>
            <a:r>
              <a:rPr lang="en-US" dirty="0"/>
              <a:t>Produce a t-test for the comparison</a:t>
            </a:r>
          </a:p>
          <a:p>
            <a:pPr lvl="1"/>
            <a:r>
              <a:rPr lang="en-US" dirty="0"/>
              <a:t>Give a fully annotated ‘results’ statement (Beckerman p. 102 for chi-square reporting example; change so it is appropriate for t-test)  </a:t>
            </a:r>
          </a:p>
          <a:p>
            <a:r>
              <a:rPr lang="en-US" dirty="0"/>
              <a:t>Group will present to the class with a fully reproducible example (full R script execution; results statement at bottom of script).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0268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21D5-75E9-E44B-B09E-5E074AE0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A3E58-2CA2-4F42-8B0F-CDBC3C0EE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71600"/>
            <a:ext cx="8610600" cy="51054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Does taking ‘Alpha Brain’ improve memory?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country (US or Japan) produces cars with higher gas mileage?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Does cholesterol </a:t>
            </a:r>
            <a:r>
              <a:rPr lang="en-US"/>
              <a:t>differ between </a:t>
            </a:r>
            <a:r>
              <a:rPr lang="en-US" dirty="0"/>
              <a:t>genders?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where you live (location) influence baseline glucose?</a:t>
            </a:r>
          </a:p>
        </p:txBody>
      </p:sp>
    </p:spTree>
    <p:extLst>
      <p:ext uri="{BB962C8B-B14F-4D97-AF65-F5344CB8AC3E}">
        <p14:creationId xmlns:p14="http://schemas.microsoft.com/office/powerpoint/2010/main" val="2645215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2400" y="152400"/>
            <a:ext cx="2362200" cy="792162"/>
          </a:xfr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2133600" y="198437"/>
            <a:ext cx="6400800" cy="9445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Checks if means of </a:t>
            </a:r>
            <a:r>
              <a:rPr lang="en-US" sz="2000" dirty="0">
                <a:solidFill>
                  <a:srgbClr val="0000FF"/>
                </a:solidFill>
              </a:rPr>
              <a:t>two</a:t>
            </a:r>
            <a:r>
              <a:rPr lang="en-US" sz="2000" dirty="0"/>
              <a:t> groups are significantly different from each other at a defined confidence level</a:t>
            </a:r>
          </a:p>
        </p:txBody>
      </p:sp>
      <p:pic>
        <p:nvPicPr>
          <p:cNvPr id="18" name="Picture 17" descr="ttest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047" y="2357561"/>
            <a:ext cx="4036853" cy="404845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25197" y="1288615"/>
            <a:ext cx="5257800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“There was a significant difference (0.99 minutes) in mean blood-clotting times between patients given drug B and those given drug G (t</a:t>
            </a:r>
            <a:r>
              <a:rPr lang="en-US" baseline="-25000" dirty="0"/>
              <a:t>11</a:t>
            </a:r>
            <a:r>
              <a:rPr lang="en-US" dirty="0"/>
              <a:t> = 2.55, P = 0.03).”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19600" y="6178101"/>
            <a:ext cx="2268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Different, but equally valid way </a:t>
            </a:r>
          </a:p>
          <a:p>
            <a:r>
              <a:rPr lang="en-US" sz="1200" dirty="0"/>
              <a:t>of plotting the data.</a:t>
            </a:r>
          </a:p>
        </p:txBody>
      </p:sp>
      <p:sp>
        <p:nvSpPr>
          <p:cNvPr id="3" name="Rectangle 2"/>
          <p:cNvSpPr/>
          <p:nvPr/>
        </p:nvSpPr>
        <p:spPr>
          <a:xfrm>
            <a:off x="688607" y="1143000"/>
            <a:ext cx="13698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</a:t>
            </a:r>
            <a:r>
              <a:rPr lang="en-US" baseline="-25000" dirty="0"/>
              <a:t>o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</a:t>
            </a:r>
            <a:r>
              <a:rPr lang="en-US" dirty="0"/>
              <a:t> =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a</a:t>
            </a:r>
            <a:r>
              <a:rPr lang="en-US" dirty="0"/>
              <a:t>: </a:t>
            </a:r>
            <a:r>
              <a:rPr lang="en-US" i="1" dirty="0"/>
              <a:t>μ</a:t>
            </a:r>
            <a:r>
              <a:rPr lang="en-US" baseline="-25000" dirty="0"/>
              <a:t>1 </a:t>
            </a:r>
            <a:r>
              <a:rPr lang="en-US" dirty="0">
                <a:latin typeface="ＭＳ ゴシック"/>
                <a:ea typeface="ＭＳ ゴシック"/>
                <a:cs typeface="ＭＳ ゴシック"/>
              </a:rPr>
              <a:t>≠</a:t>
            </a:r>
            <a:r>
              <a:rPr lang="en-US" dirty="0"/>
              <a:t> </a:t>
            </a:r>
            <a:r>
              <a:rPr lang="en-US" i="1" dirty="0"/>
              <a:t>μ</a:t>
            </a:r>
            <a:r>
              <a:rPr lang="en-US" baseline="-25000" dirty="0"/>
              <a:t>2</a:t>
            </a:r>
            <a:endParaRPr lang="en-US" dirty="0"/>
          </a:p>
        </p:txBody>
      </p:sp>
      <p:pic>
        <p:nvPicPr>
          <p:cNvPr id="12" name="Picture 11" descr="ttest2.pdf">
            <a:extLst>
              <a:ext uri="{FF2B5EF4-FFF2-40B4-BE49-F238E27FC236}">
                <a16:creationId xmlns:a16="http://schemas.microsoft.com/office/drawing/2014/main" id="{ED1E34E2-D359-2E47-B85C-8B20DCF7B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620" y="2316528"/>
            <a:ext cx="4124158" cy="4136008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B9E0CDC-3AD6-A346-8E36-71A580D55D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382007"/>
              </p:ext>
            </p:extLst>
          </p:nvPr>
        </p:nvGraphicFramePr>
        <p:xfrm>
          <a:off x="228600" y="2389963"/>
          <a:ext cx="1295400" cy="3013110"/>
        </p:xfrm>
        <a:graphic>
          <a:graphicData uri="http://schemas.openxmlformats.org/drawingml/2006/table">
            <a:tbl>
              <a:tblPr/>
              <a:tblGrid>
                <a:gridCol w="647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4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Blood-clotting</a:t>
                      </a:r>
                      <a:r>
                        <a:rPr lang="en-US" sz="10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Time (min.)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B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drug 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9.6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10.4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47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171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8FEB-64AD-4A44-903B-24D57FAF4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EFDEE-8EDB-114A-938B-CA5EFF047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Never start an analysis with statistical tests. Always start an analysis with a figure.</a:t>
            </a:r>
          </a:p>
          <a:p>
            <a:r>
              <a:rPr lang="en-US" dirty="0"/>
              <a:t>Once you’ve made a figure, you embark on translating the hypothesis you are testing into a statistical model and this model into R language.</a:t>
            </a:r>
          </a:p>
          <a:p>
            <a:r>
              <a:rPr lang="en-US" dirty="0"/>
              <a:t>Assess assumptions of statistical model, then interpret results (data should meet assumptions before any interpretation is valid); </a:t>
            </a:r>
            <a:r>
              <a:rPr lang="en-US" dirty="0">
                <a:solidFill>
                  <a:srgbClr val="0432FF"/>
                </a:solidFill>
              </a:rPr>
              <a:t>test statistic</a:t>
            </a:r>
            <a:r>
              <a:rPr lang="en-US" dirty="0"/>
              <a:t> and associated </a:t>
            </a:r>
            <a:r>
              <a:rPr lang="en-US" dirty="0">
                <a:solidFill>
                  <a:srgbClr val="0432FF"/>
                </a:solidFill>
              </a:rPr>
              <a:t>P-value</a:t>
            </a:r>
          </a:p>
          <a:p>
            <a:r>
              <a:rPr lang="en-US" dirty="0"/>
              <a:t>The final step is to integrate the modelling results into your original figure—a process some of you may know as adding predicted or fitted lines (or points) to your graph.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63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DA226-F1C6-5642-BADB-015D04D7C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CFFD8-32E2-4745-A399-E19A8124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Both"/>
            </a:pPr>
            <a:r>
              <a:rPr lang="en-US" dirty="0"/>
              <a:t>plot your data, </a:t>
            </a:r>
          </a:p>
          <a:p>
            <a:pPr marL="0" indent="0">
              <a:buNone/>
            </a:pPr>
            <a:r>
              <a:rPr lang="en-US" dirty="0"/>
              <a:t>(2) build your model, </a:t>
            </a:r>
          </a:p>
          <a:p>
            <a:pPr marL="0" indent="0">
              <a:buNone/>
            </a:pPr>
            <a:r>
              <a:rPr lang="en-US" dirty="0"/>
              <a:t>(3) check your assumptions, </a:t>
            </a:r>
          </a:p>
          <a:p>
            <a:pPr marL="0" indent="0">
              <a:buNone/>
            </a:pPr>
            <a:r>
              <a:rPr lang="en-US" dirty="0"/>
              <a:t>(4) interpret your model, and </a:t>
            </a:r>
          </a:p>
          <a:p>
            <a:pPr marL="0" indent="0">
              <a:buNone/>
            </a:pPr>
            <a:r>
              <a:rPr lang="en-US" dirty="0"/>
              <a:t>(5) replot the data and the model.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5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3005F-45C1-024A-88A5-89A08E2D9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χ</a:t>
            </a:r>
            <a:r>
              <a:rPr lang="en-US" baseline="30000" dirty="0"/>
              <a:t>2</a:t>
            </a:r>
            <a:r>
              <a:rPr lang="en-US" dirty="0"/>
              <a:t> Contingency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70847-7334-FA45-BD74-B7A3001ED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 is an analysis of count data. It is essentially a </a:t>
            </a:r>
            <a:r>
              <a:rPr lang="en-US" dirty="0">
                <a:solidFill>
                  <a:srgbClr val="0432FF"/>
                </a:solidFill>
              </a:rPr>
              <a:t>test of association among two or more categorical variables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you have a set of observations, and for each of these you can classify them by more than one categorical variable, for example, </a:t>
            </a:r>
            <a:r>
              <a:rPr lang="en-US" dirty="0">
                <a:solidFill>
                  <a:srgbClr val="0432FF"/>
                </a:solidFill>
              </a:rPr>
              <a:t>sex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male/female</a:t>
            </a:r>
            <a:r>
              <a:rPr lang="en-US" dirty="0"/>
              <a:t>, and </a:t>
            </a:r>
            <a:r>
              <a:rPr lang="en-US" dirty="0">
                <a:solidFill>
                  <a:srgbClr val="0432FF"/>
                </a:solidFill>
              </a:rPr>
              <a:t>life stage</a:t>
            </a:r>
            <a:r>
              <a:rPr lang="en-US" dirty="0"/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juvenile/mature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09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collected data on the frequency of black and red ladybirds (</a:t>
            </a:r>
            <a:r>
              <a:rPr lang="en-US" i="1" dirty="0" err="1"/>
              <a:t>Adalia</a:t>
            </a:r>
            <a:r>
              <a:rPr lang="en-US" i="1" dirty="0"/>
              <a:t> </a:t>
            </a:r>
            <a:r>
              <a:rPr lang="en-US" i="1" dirty="0" err="1"/>
              <a:t>bipunctata</a:t>
            </a:r>
            <a:r>
              <a:rPr lang="en-US" dirty="0"/>
              <a:t>) in industrial and rural habitats. (ladybugs)</a:t>
            </a:r>
          </a:p>
          <a:p>
            <a:pPr lvl="1"/>
            <a:r>
              <a:rPr lang="en-US" dirty="0"/>
              <a:t>Morph = 2 categorical levels (black and red)</a:t>
            </a:r>
          </a:p>
          <a:p>
            <a:pPr lvl="1"/>
            <a:r>
              <a:rPr lang="en-US" dirty="0"/>
              <a:t>Habitat = 2 categorical levels (industrial and rural)</a:t>
            </a:r>
          </a:p>
          <a:p>
            <a:r>
              <a:rPr lang="en-US" dirty="0"/>
              <a:t>Test of ‘Industrial Melanism’ Hypothesis; different frequency of dark morph in industrial areas due to camouflage advantage.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http://www.r4all.org/the-book/datasets</a:t>
            </a:r>
            <a:endParaRPr lang="en-US" sz="2000" dirty="0"/>
          </a:p>
          <a:p>
            <a:pPr marL="0" indent="0">
              <a:buNone/>
            </a:pPr>
            <a:r>
              <a:rPr lang="en-US" dirty="0"/>
              <a:t>The data file is:  </a:t>
            </a:r>
            <a:r>
              <a:rPr lang="en-US" dirty="0" err="1"/>
              <a:t>ladybirds_morph_colour.csv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287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6E5A-E149-C241-9AC3-2B8AC798F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Ladybirds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3F973-ED28-3F4A-894B-6D46D53DB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105400"/>
          </a:xfrm>
        </p:spPr>
        <p:txBody>
          <a:bodyPr/>
          <a:lstStyle/>
          <a:p>
            <a:r>
              <a:rPr lang="en-US" dirty="0"/>
              <a:t>By performing a </a:t>
            </a:r>
            <a:r>
              <a:rPr lang="el-GR" dirty="0"/>
              <a:t>χ</a:t>
            </a:r>
            <a:r>
              <a:rPr lang="el-GR" baseline="30000" dirty="0"/>
              <a:t>2</a:t>
            </a:r>
            <a:r>
              <a:rPr lang="el-GR" dirty="0"/>
              <a:t> </a:t>
            </a:r>
            <a:r>
              <a:rPr lang="en-US" dirty="0"/>
              <a:t>contingency table analysis, we are testing the </a:t>
            </a:r>
            <a:r>
              <a:rPr lang="en-US" dirty="0">
                <a:solidFill>
                  <a:srgbClr val="0432FF"/>
                </a:solidFill>
              </a:rPr>
              <a:t>null hypothesis</a:t>
            </a:r>
            <a:r>
              <a:rPr lang="en-US" dirty="0"/>
              <a:t> that there is no association between ladybird colors and their habitat.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432FF"/>
                </a:solidFill>
              </a:rPr>
              <a:t>alternative hypothesis</a:t>
            </a:r>
            <a:r>
              <a:rPr lang="en-US" dirty="0"/>
              <a:t> is that there is an association.</a:t>
            </a:r>
          </a:p>
          <a:p>
            <a:r>
              <a:rPr lang="en-US" dirty="0"/>
              <a:t>Direction of association is not specified (but should be obvious from graph).</a:t>
            </a:r>
          </a:p>
          <a:p>
            <a:r>
              <a:rPr lang="en-US" dirty="0"/>
              <a:t>NOTE: These are statistical hypotheses, not logical/research hypothesis. We know this because there is no ‘explanation’ being proposed for the obs.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88A46-F25A-3447-8C9D-DE89DBB1A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050" y="49133"/>
            <a:ext cx="2520950" cy="139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0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48158-C051-824D-8A8B-32EFE608F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693DB-2A95-BF47-BF54-7FD82E614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# import the data</a:t>
            </a:r>
          </a:p>
          <a:p>
            <a:pPr marL="0" indent="0">
              <a:buNone/>
            </a:pPr>
            <a:r>
              <a:rPr lang="en-US" dirty="0"/>
              <a:t>lady &lt;- </a:t>
            </a:r>
            <a:r>
              <a:rPr lang="en-US" dirty="0" err="1">
                <a:solidFill>
                  <a:srgbClr val="C00000"/>
                </a:solidFill>
              </a:rPr>
              <a:t>read.csv</a:t>
            </a:r>
            <a:r>
              <a:rPr lang="en-US" dirty="0"/>
              <a:t>("</a:t>
            </a:r>
            <a:r>
              <a:rPr lang="en-US" dirty="0" err="1"/>
              <a:t>ladybirds_morph_colour.csv</a:t>
            </a:r>
            <a:r>
              <a:rPr lang="en-US" dirty="0"/>
              <a:t>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Check it out</a:t>
            </a: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glimpse</a:t>
            </a:r>
            <a:r>
              <a:rPr lang="en-US" dirty="0"/>
              <a:t>(lady)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Observations: 20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Variables: 4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Habitat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Rural, Rural, Rural, Rural, Rural...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Site 	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R1, R2, R3, R4, R5, R1, R2, R3, R...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</a:t>
            </a:r>
            <a:r>
              <a:rPr lang="en-US" sz="1600" dirty="0" err="1">
                <a:latin typeface="Lucida Console" panose="020B0609040504020204" pitchFamily="49" charset="0"/>
              </a:rPr>
              <a:t>morph_colour</a:t>
            </a:r>
            <a:r>
              <a:rPr lang="en-US" sz="1600" dirty="0">
                <a:latin typeface="Lucida Console" panose="020B0609040504020204" pitchFamily="49" charset="0"/>
              </a:rPr>
              <a:t>	(</a:t>
            </a:r>
            <a:r>
              <a:rPr lang="en-US" sz="1600" dirty="0" err="1">
                <a:latin typeface="Lucida Console" panose="020B0609040504020204" pitchFamily="49" charset="0"/>
              </a:rPr>
              <a:t>fctr</a:t>
            </a:r>
            <a:r>
              <a:rPr lang="en-US" sz="1600" dirty="0">
                <a:latin typeface="Lucida Console" panose="020B0609040504020204" pitchFamily="49" charset="0"/>
              </a:rPr>
              <a:t>) black, black, black, black, black...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## $ number 		(</a:t>
            </a:r>
            <a:r>
              <a:rPr lang="en-US" sz="1600" dirty="0" err="1">
                <a:latin typeface="Lucida Console" panose="020B0609040504020204" pitchFamily="49" charset="0"/>
              </a:rPr>
              <a:t>int</a:t>
            </a:r>
            <a:r>
              <a:rPr lang="en-US" sz="1600" dirty="0">
                <a:latin typeface="Lucida Console" panose="020B0609040504020204" pitchFamily="49" charset="0"/>
              </a:rPr>
              <a:t>) 10, 3, 4, 7, 6, 15, 18, 9, 12, 16,...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42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404DE-63D5-814D-A905-CC040AC22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944562"/>
          </a:xfrm>
        </p:spPr>
        <p:txBody>
          <a:bodyPr/>
          <a:lstStyle/>
          <a:p>
            <a:r>
              <a:rPr lang="en-US" dirty="0"/>
              <a:t>Organize Data for Plotting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5542-928E-864B-AEA3-235D27D2B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/>
          <a:lstStyle/>
          <a:p>
            <a:r>
              <a:rPr lang="en-US" dirty="0"/>
              <a:t>To test if the frequencies of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color morphs </a:t>
            </a:r>
            <a:r>
              <a:rPr lang="en-US" dirty="0"/>
              <a:t>of ladybirds differ between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habitat types</a:t>
            </a:r>
            <a:r>
              <a:rPr lang="en-US" dirty="0"/>
              <a:t>, the first thing we need to calculate are these totals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totals &lt;- lady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group_by</a:t>
            </a:r>
            <a:r>
              <a:rPr lang="en-US" dirty="0"/>
              <a:t>(Habitat, </a:t>
            </a:r>
            <a:r>
              <a:rPr lang="en-US" dirty="0" err="1"/>
              <a:t>morph_colour</a:t>
            </a:r>
            <a:r>
              <a:rPr lang="en-US" dirty="0"/>
              <a:t>) %&gt;%</a:t>
            </a:r>
          </a:p>
          <a:p>
            <a:pPr marL="457200" lvl="1" indent="0">
              <a:buNone/>
            </a:pPr>
            <a:r>
              <a:rPr lang="en-US" dirty="0" err="1">
                <a:solidFill>
                  <a:srgbClr val="C00000"/>
                </a:solidFill>
              </a:rPr>
              <a:t>summarise</a:t>
            </a:r>
            <a:r>
              <a:rPr lang="en-US" dirty="0"/>
              <a:t>(</a:t>
            </a:r>
            <a:r>
              <a:rPr lang="en-US" dirty="0" err="1">
                <a:solidFill>
                  <a:srgbClr val="00B050"/>
                </a:solidFill>
              </a:rPr>
              <a:t>total.number</a:t>
            </a:r>
            <a:r>
              <a:rPr lang="en-US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C00000"/>
                </a:solidFill>
              </a:rPr>
              <a:t>sum</a:t>
            </a:r>
            <a:r>
              <a:rPr lang="en-US" dirty="0"/>
              <a:t>(number))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BF98C8-3910-CF4A-870D-D3CEDCD37E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055" y="4450834"/>
            <a:ext cx="4071890" cy="228308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52575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8851</TotalTime>
  <Words>1564</Words>
  <Application>Microsoft Macintosh PowerPoint</Application>
  <PresentationFormat>On-screen Show (4:3)</PresentationFormat>
  <Paragraphs>237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ＭＳ ゴシック</vt:lpstr>
      <vt:lpstr>Arial</vt:lpstr>
      <vt:lpstr>Calibri</vt:lpstr>
      <vt:lpstr>Lucida Console</vt:lpstr>
      <vt:lpstr>Office Theme</vt:lpstr>
      <vt:lpstr>Lecture 5 Introducing Statistics</vt:lpstr>
      <vt:lpstr>PowerPoint Presentation</vt:lpstr>
      <vt:lpstr>Statistics</vt:lpstr>
      <vt:lpstr>Workflow:</vt:lpstr>
      <vt:lpstr>χ2 Contingency Analysis</vt:lpstr>
      <vt:lpstr>Ladybirds Example</vt:lpstr>
      <vt:lpstr>Ladybirds Example</vt:lpstr>
      <vt:lpstr>PowerPoint Presentation</vt:lpstr>
      <vt:lpstr>Organize Data for Plotting and Analysis</vt:lpstr>
      <vt:lpstr>Plotting and Analysis</vt:lpstr>
      <vt:lpstr>Bar Chart Aesthetics</vt:lpstr>
      <vt:lpstr>Bar Chart Aesthetics</vt:lpstr>
      <vt:lpstr>Make the Colors Less Sucky…..</vt:lpstr>
      <vt:lpstr>Making the χ2 Test </vt:lpstr>
      <vt:lpstr>PowerPoint Presentation</vt:lpstr>
      <vt:lpstr>PowerPoint Presentation</vt:lpstr>
      <vt:lpstr>Two-sample t-test (Student’s t-test)</vt:lpstr>
      <vt:lpstr>PowerPoint Presentation</vt:lpstr>
      <vt:lpstr>PowerPoint Presentation</vt:lpstr>
      <vt:lpstr>Practice</vt:lpstr>
      <vt:lpstr>Practice Questions</vt:lpstr>
      <vt:lpstr>t-test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 Importing Data</dc:title>
  <dc:subject/>
  <dc:creator/>
  <cp:keywords/>
  <dc:description/>
  <cp:lastModifiedBy>C.M. Gienger</cp:lastModifiedBy>
  <cp:revision>475</cp:revision>
  <cp:lastPrinted>2018-11-07T21:03:12Z</cp:lastPrinted>
  <dcterms:created xsi:type="dcterms:W3CDTF">2013-09-18T21:00:03Z</dcterms:created>
  <dcterms:modified xsi:type="dcterms:W3CDTF">2020-10-28T20:37:35Z</dcterms:modified>
  <cp:category/>
</cp:coreProperties>
</file>

<file path=docProps/thumbnail.jpeg>
</file>